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CC"/>
    <a:srgbClr val="0066FF"/>
    <a:srgbClr val="FF99CC"/>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488DEB-B39F-4236-AF69-D0C148506220}" type="datetimeFigureOut">
              <a:rPr lang="en-US" smtClean="0"/>
              <a:pPr/>
              <a:t>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77926-4217-444D-8393-C324CB6591D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488DEB-B39F-4236-AF69-D0C148506220}" type="datetimeFigureOut">
              <a:rPr lang="en-US" smtClean="0"/>
              <a:pPr/>
              <a:t>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77926-4217-444D-8393-C324CB6591D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488DEB-B39F-4236-AF69-D0C148506220}" type="datetimeFigureOut">
              <a:rPr lang="en-US" smtClean="0"/>
              <a:pPr/>
              <a:t>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77926-4217-444D-8393-C324CB6591D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488DEB-B39F-4236-AF69-D0C148506220}" type="datetimeFigureOut">
              <a:rPr lang="en-US" smtClean="0"/>
              <a:pPr/>
              <a:t>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77926-4217-444D-8393-C324CB6591D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488DEB-B39F-4236-AF69-D0C148506220}" type="datetimeFigureOut">
              <a:rPr lang="en-US" smtClean="0"/>
              <a:pPr/>
              <a:t>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77926-4217-444D-8393-C324CB6591D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488DEB-B39F-4236-AF69-D0C148506220}" type="datetimeFigureOut">
              <a:rPr lang="en-US" smtClean="0"/>
              <a:pPr/>
              <a:t>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277926-4217-444D-8393-C324CB6591D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488DEB-B39F-4236-AF69-D0C148506220}" type="datetimeFigureOut">
              <a:rPr lang="en-US" smtClean="0"/>
              <a:pPr/>
              <a:t>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277926-4217-444D-8393-C324CB6591D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488DEB-B39F-4236-AF69-D0C148506220}" type="datetimeFigureOut">
              <a:rPr lang="en-US" smtClean="0"/>
              <a:pPr/>
              <a:t>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277926-4217-444D-8393-C324CB6591D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488DEB-B39F-4236-AF69-D0C148506220}" type="datetimeFigureOut">
              <a:rPr lang="en-US" smtClean="0"/>
              <a:pPr/>
              <a:t>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277926-4217-444D-8393-C324CB6591D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488DEB-B39F-4236-AF69-D0C148506220}" type="datetimeFigureOut">
              <a:rPr lang="en-US" smtClean="0"/>
              <a:pPr/>
              <a:t>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277926-4217-444D-8393-C324CB6591D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488DEB-B39F-4236-AF69-D0C148506220}" type="datetimeFigureOut">
              <a:rPr lang="en-US" smtClean="0"/>
              <a:pPr/>
              <a:t>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277926-4217-444D-8393-C324CB6591D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488DEB-B39F-4236-AF69-D0C148506220}" type="datetimeFigureOut">
              <a:rPr lang="en-US" smtClean="0"/>
              <a:pPr/>
              <a:t>1/4/2016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277926-4217-444D-8393-C324CB6591D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8" Type="http://schemas.openxmlformats.org/officeDocument/2006/relationships/hyperlink" Target="http://en.wikipedia.org/wiki/Monogastric" TargetMode="External"/><Relationship Id="rId13" Type="http://schemas.openxmlformats.org/officeDocument/2006/relationships/hyperlink" Target="http://en.wikipedia.org/wiki/Neurological" TargetMode="External"/><Relationship Id="rId3" Type="http://schemas.openxmlformats.org/officeDocument/2006/relationships/image" Target="../media/image9.gif"/><Relationship Id="rId7" Type="http://schemas.openxmlformats.org/officeDocument/2006/relationships/hyperlink" Target="http://en.wikipedia.org/wiki/Septicemia" TargetMode="External"/><Relationship Id="rId12" Type="http://schemas.openxmlformats.org/officeDocument/2006/relationships/hyperlink" Target="http://en.wikipedia.org/wiki/Sheep" TargetMode="External"/><Relationship Id="rId2" Type="http://schemas.openxmlformats.org/officeDocument/2006/relationships/image" Target="../media/image8.jpeg"/><Relationship Id="rId1" Type="http://schemas.openxmlformats.org/officeDocument/2006/relationships/slideLayout" Target="../slideLayouts/slideLayout8.xml"/><Relationship Id="rId6" Type="http://schemas.openxmlformats.org/officeDocument/2006/relationships/hyperlink" Target="http://en.wikipedia.org/wiki/Abortion" TargetMode="External"/><Relationship Id="rId11" Type="http://schemas.openxmlformats.org/officeDocument/2006/relationships/hyperlink" Target="http://en.wikipedia.org/wiki/Listeriosis_in_animals" TargetMode="External"/><Relationship Id="rId5" Type="http://schemas.openxmlformats.org/officeDocument/2006/relationships/hyperlink" Target="http://en.wikipedia.org/wiki/Encephalitis" TargetMode="External"/><Relationship Id="rId15" Type="http://schemas.openxmlformats.org/officeDocument/2006/relationships/hyperlink" Target="http://en.wikipedia.org/wiki/Head" TargetMode="External"/><Relationship Id="rId10" Type="http://schemas.openxmlformats.org/officeDocument/2006/relationships/hyperlink" Target="http://en.wikipedia.org/wiki/Iceland" TargetMode="External"/><Relationship Id="rId4" Type="http://schemas.openxmlformats.org/officeDocument/2006/relationships/hyperlink" Target="http://en.wikipedia.org/wiki/Ruminants" TargetMode="External"/><Relationship Id="rId9" Type="http://schemas.openxmlformats.org/officeDocument/2006/relationships/hyperlink" Target="http://en.wikipedia.org/wiki/Silage" TargetMode="External"/><Relationship Id="rId14" Type="http://schemas.openxmlformats.org/officeDocument/2006/relationships/hyperlink" Target="http://en.wikipedia.org/wiki/Neck"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4.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6357950" y="273050"/>
            <a:ext cx="2500330" cy="1162050"/>
          </a:xfrm>
        </p:spPr>
        <p:txBody>
          <a:bodyPr anchor="ctr"/>
          <a:lstStyle/>
          <a:p>
            <a:pPr algn="ctr"/>
            <a:r>
              <a:rPr lang="en-US" dirty="0"/>
              <a:t> </a:t>
            </a:r>
            <a:r>
              <a:rPr lang="en-US" sz="3200" i="1" dirty="0" err="1">
                <a:solidFill>
                  <a:srgbClr val="FFFF00"/>
                </a:solidFill>
              </a:rPr>
              <a:t>Listeria</a:t>
            </a:r>
            <a:r>
              <a:rPr lang="en-US" sz="3200" i="1" dirty="0">
                <a:solidFill>
                  <a:srgbClr val="FFFF00"/>
                </a:solidFill>
              </a:rPr>
              <a:t> </a:t>
            </a:r>
            <a:endParaRPr lang="en-US" sz="3200" dirty="0">
              <a:solidFill>
                <a:srgbClr val="FFFF00"/>
              </a:solidFill>
            </a:endParaRPr>
          </a:p>
        </p:txBody>
      </p:sp>
      <p:pic>
        <p:nvPicPr>
          <p:cNvPr id="5" name="Content Placeholder 4" descr="image_large.jpg"/>
          <p:cNvPicPr>
            <a:picLocks noGrp="1" noChangeAspect="1"/>
          </p:cNvPicPr>
          <p:nvPr>
            <p:ph idx="1"/>
          </p:nvPr>
        </p:nvPicPr>
        <p:blipFill>
          <a:blip r:embed="rId3"/>
          <a:stretch>
            <a:fillRect/>
          </a:stretch>
        </p:blipFill>
        <p:spPr>
          <a:xfrm>
            <a:off x="6286500" y="2500306"/>
            <a:ext cx="2571750" cy="3098807"/>
          </a:xfrm>
        </p:spPr>
      </p:pic>
      <p:sp>
        <p:nvSpPr>
          <p:cNvPr id="8" name="Text Placeholder 7"/>
          <p:cNvSpPr>
            <a:spLocks noGrp="1"/>
          </p:cNvSpPr>
          <p:nvPr>
            <p:ph type="body" sz="half" idx="2"/>
          </p:nvPr>
        </p:nvSpPr>
        <p:spPr>
          <a:xfrm>
            <a:off x="0" y="0"/>
            <a:ext cx="6143636" cy="6858000"/>
          </a:xfrm>
        </p:spPr>
        <p:txBody>
          <a:bodyPr>
            <a:normAutofit lnSpcReduction="10000"/>
          </a:bodyPr>
          <a:lstStyle/>
          <a:p>
            <a:endParaRPr lang="en-US" i="1" dirty="0" smtClean="0"/>
          </a:p>
          <a:p>
            <a:pPr algn="just"/>
            <a:r>
              <a:rPr lang="en-US" sz="2000" dirty="0" smtClean="0">
                <a:solidFill>
                  <a:srgbClr val="FFC000"/>
                </a:solidFill>
              </a:rPr>
              <a:t>Members of the genus </a:t>
            </a:r>
            <a:r>
              <a:rPr lang="en-US" sz="2000" dirty="0" err="1" smtClean="0">
                <a:solidFill>
                  <a:srgbClr val="FFC000"/>
                </a:solidFill>
              </a:rPr>
              <a:t>Listeria</a:t>
            </a:r>
            <a:r>
              <a:rPr lang="en-US" sz="2000" dirty="0" smtClean="0">
                <a:solidFill>
                  <a:srgbClr val="FFC000"/>
                </a:solidFill>
              </a:rPr>
              <a:t> are G+, non-spore forming, facultatively anaerobic rods. </a:t>
            </a:r>
            <a:r>
              <a:rPr lang="en-US" sz="2000" i="1" dirty="0" smtClean="0">
                <a:solidFill>
                  <a:srgbClr val="FFC000"/>
                </a:solidFill>
              </a:rPr>
              <a:t>L. </a:t>
            </a:r>
            <a:r>
              <a:rPr lang="en-US" sz="2000" i="1" dirty="0" err="1" smtClean="0">
                <a:solidFill>
                  <a:srgbClr val="FFC000"/>
                </a:solidFill>
              </a:rPr>
              <a:t>Monocytogenes</a:t>
            </a:r>
            <a:r>
              <a:rPr lang="en-US" sz="2000" i="1" dirty="0" smtClean="0">
                <a:solidFill>
                  <a:srgbClr val="FFC000"/>
                </a:solidFill>
              </a:rPr>
              <a:t> </a:t>
            </a:r>
            <a:r>
              <a:rPr lang="en-US" sz="2000" dirty="0" smtClean="0">
                <a:solidFill>
                  <a:srgbClr val="FFC000"/>
                </a:solidFill>
              </a:rPr>
              <a:t>are small </a:t>
            </a:r>
            <a:r>
              <a:rPr lang="en-US" sz="2000" dirty="0" err="1" smtClean="0">
                <a:solidFill>
                  <a:srgbClr val="FFC000"/>
                </a:solidFill>
              </a:rPr>
              <a:t>coccoid</a:t>
            </a:r>
            <a:r>
              <a:rPr lang="en-US" sz="2000" dirty="0" smtClean="0">
                <a:solidFill>
                  <a:srgbClr val="FFC000"/>
                </a:solidFill>
              </a:rPr>
              <a:t> rods that frequently occurs in chains.  </a:t>
            </a:r>
            <a:r>
              <a:rPr lang="en-US" sz="2000" i="1" dirty="0" smtClean="0">
                <a:solidFill>
                  <a:srgbClr val="FFC000"/>
                </a:solidFill>
              </a:rPr>
              <a:t>L</a:t>
            </a:r>
            <a:r>
              <a:rPr lang="en-US" sz="2000" i="1" dirty="0">
                <a:solidFill>
                  <a:srgbClr val="FFC000"/>
                </a:solidFill>
              </a:rPr>
              <a:t>. </a:t>
            </a:r>
            <a:r>
              <a:rPr lang="en-US" sz="2000" i="1" dirty="0" err="1">
                <a:solidFill>
                  <a:srgbClr val="FFC000"/>
                </a:solidFill>
              </a:rPr>
              <a:t>monocytogenes</a:t>
            </a:r>
            <a:r>
              <a:rPr lang="en-US" sz="2000" i="1" dirty="0">
                <a:solidFill>
                  <a:srgbClr val="FFC000"/>
                </a:solidFill>
              </a:rPr>
              <a:t> </a:t>
            </a:r>
            <a:r>
              <a:rPr lang="en-US" sz="2000" dirty="0">
                <a:solidFill>
                  <a:srgbClr val="FFC000"/>
                </a:solidFill>
              </a:rPr>
              <a:t>is an important causative agent of wide spectrum of disease in human &amp; animals.</a:t>
            </a:r>
            <a:endParaRPr lang="en-US" sz="2000" b="1" dirty="0">
              <a:solidFill>
                <a:srgbClr val="FFC000"/>
              </a:solidFill>
            </a:endParaRPr>
          </a:p>
          <a:p>
            <a:pPr algn="just"/>
            <a:r>
              <a:rPr lang="en-US" sz="2000" b="1" dirty="0">
                <a:solidFill>
                  <a:srgbClr val="FFC000"/>
                </a:solidFill>
              </a:rPr>
              <a:t>Morphology &amp; identification:</a:t>
            </a:r>
          </a:p>
          <a:p>
            <a:pPr algn="just"/>
            <a:r>
              <a:rPr lang="en-US" sz="2000" dirty="0" smtClean="0">
                <a:solidFill>
                  <a:srgbClr val="FFC000"/>
                </a:solidFill>
              </a:rPr>
              <a:t>Is </a:t>
            </a:r>
            <a:r>
              <a:rPr lang="en-US" sz="2000" dirty="0">
                <a:solidFill>
                  <a:srgbClr val="FFC000"/>
                </a:solidFill>
              </a:rPr>
              <a:t>a short G+ rods. It has a tumbling end-over-end motility at 22 C, but not at 37 C. </a:t>
            </a:r>
            <a:r>
              <a:rPr lang="en-US" sz="2000" dirty="0" smtClean="0">
                <a:solidFill>
                  <a:srgbClr val="FFC000"/>
                </a:solidFill>
              </a:rPr>
              <a:t>facultative </a:t>
            </a:r>
            <a:r>
              <a:rPr lang="en-US" sz="2000" dirty="0">
                <a:solidFill>
                  <a:srgbClr val="FFC000"/>
                </a:solidFill>
              </a:rPr>
              <a:t>anaerobe, </a:t>
            </a:r>
            <a:r>
              <a:rPr lang="en-US" sz="2000" dirty="0" err="1">
                <a:solidFill>
                  <a:srgbClr val="FFC000"/>
                </a:solidFill>
              </a:rPr>
              <a:t>catalase</a:t>
            </a:r>
            <a:r>
              <a:rPr lang="en-US" sz="2000" dirty="0">
                <a:solidFill>
                  <a:srgbClr val="FFC000"/>
                </a:solidFill>
              </a:rPr>
              <a:t> </a:t>
            </a:r>
            <a:r>
              <a:rPr lang="en-US" sz="2000" dirty="0" smtClean="0">
                <a:solidFill>
                  <a:srgbClr val="FFC000"/>
                </a:solidFill>
              </a:rPr>
              <a:t>+.</a:t>
            </a:r>
          </a:p>
          <a:p>
            <a:pPr algn="just"/>
            <a:r>
              <a:rPr lang="en-US" sz="2000" dirty="0" smtClean="0">
                <a:solidFill>
                  <a:srgbClr val="FFC000"/>
                </a:solidFill>
              </a:rPr>
              <a:t>The natural habitat is decomposing plant matter as </a:t>
            </a:r>
            <a:r>
              <a:rPr lang="en-US" sz="2000" dirty="0" err="1" smtClean="0">
                <a:solidFill>
                  <a:srgbClr val="FFC000"/>
                </a:solidFill>
              </a:rPr>
              <a:t>saprophytics</a:t>
            </a:r>
            <a:endParaRPr lang="en-US" sz="2000" dirty="0">
              <a:solidFill>
                <a:srgbClr val="FFC000"/>
              </a:solidFill>
            </a:endParaRPr>
          </a:p>
          <a:p>
            <a:pPr algn="just"/>
            <a:r>
              <a:rPr lang="en-US" sz="2000" b="1" dirty="0">
                <a:solidFill>
                  <a:srgbClr val="FFC000"/>
                </a:solidFill>
              </a:rPr>
              <a:t>Culture &amp; growth :</a:t>
            </a:r>
          </a:p>
          <a:p>
            <a:pPr algn="just"/>
            <a:r>
              <a:rPr lang="en-US" sz="2000" dirty="0" err="1" smtClean="0">
                <a:solidFill>
                  <a:srgbClr val="FFC000"/>
                </a:solidFill>
              </a:rPr>
              <a:t>Listeria</a:t>
            </a:r>
            <a:r>
              <a:rPr lang="en-US" sz="2000" dirty="0" smtClean="0">
                <a:solidFill>
                  <a:srgbClr val="FFC000"/>
                </a:solidFill>
              </a:rPr>
              <a:t> </a:t>
            </a:r>
            <a:r>
              <a:rPr lang="en-US" sz="2000" dirty="0">
                <a:solidFill>
                  <a:srgbClr val="FFC000"/>
                </a:solidFill>
              </a:rPr>
              <a:t>grow on media e.g. Muller-Hinton agar. On blood agar (sheep RBCs) small zone of </a:t>
            </a:r>
            <a:r>
              <a:rPr lang="en-US" sz="2000" dirty="0" err="1">
                <a:solidFill>
                  <a:srgbClr val="FFC000"/>
                </a:solidFill>
              </a:rPr>
              <a:t>hemolysis</a:t>
            </a:r>
            <a:r>
              <a:rPr lang="en-US" sz="2000" dirty="0">
                <a:solidFill>
                  <a:srgbClr val="FFC000"/>
                </a:solidFill>
              </a:rPr>
              <a:t> may be observed.</a:t>
            </a:r>
            <a:endParaRPr lang="en-US" sz="2000" b="1" dirty="0">
              <a:solidFill>
                <a:srgbClr val="FFC000"/>
              </a:solidFill>
            </a:endParaRPr>
          </a:p>
          <a:p>
            <a:pPr algn="just"/>
            <a:r>
              <a:rPr lang="en-US" sz="2000" b="1" dirty="0">
                <a:solidFill>
                  <a:srgbClr val="FFC000"/>
                </a:solidFill>
              </a:rPr>
              <a:t>Pathogenesis:</a:t>
            </a:r>
          </a:p>
          <a:p>
            <a:pPr algn="just"/>
            <a:r>
              <a:rPr lang="en-US" sz="2000" i="1" dirty="0" smtClean="0">
                <a:solidFill>
                  <a:srgbClr val="FFC000"/>
                </a:solidFill>
              </a:rPr>
              <a:t>L</a:t>
            </a:r>
            <a:r>
              <a:rPr lang="en-US" sz="2000" i="1" dirty="0">
                <a:solidFill>
                  <a:srgbClr val="FFC000"/>
                </a:solidFill>
              </a:rPr>
              <a:t>. </a:t>
            </a:r>
            <a:r>
              <a:rPr lang="en-US" sz="2000" i="1" dirty="0" err="1">
                <a:solidFill>
                  <a:srgbClr val="FFC000"/>
                </a:solidFill>
              </a:rPr>
              <a:t>monocytogenes</a:t>
            </a:r>
            <a:r>
              <a:rPr lang="en-US" sz="2000" dirty="0">
                <a:solidFill>
                  <a:srgbClr val="FFC000"/>
                </a:solidFill>
              </a:rPr>
              <a:t> enters the body through the GIT with the contaminated food e.g. Cheese or vegetables. enters the epithelial cells and start to produce </a:t>
            </a:r>
            <a:r>
              <a:rPr lang="en-US" sz="2000" b="1" dirty="0" err="1">
                <a:solidFill>
                  <a:srgbClr val="FFC000"/>
                </a:solidFill>
              </a:rPr>
              <a:t>lysteriolysin</a:t>
            </a:r>
            <a:r>
              <a:rPr lang="en-US" sz="2000" b="1" dirty="0">
                <a:solidFill>
                  <a:srgbClr val="FFC000"/>
                </a:solidFill>
              </a:rPr>
              <a:t> O</a:t>
            </a:r>
            <a:r>
              <a:rPr lang="en-US" sz="2000" dirty="0">
                <a:solidFill>
                  <a:srgbClr val="FFC000"/>
                </a:solidFill>
              </a:rPr>
              <a:t> which facilitate the spread of bacteria from one cell to another without being exposed to antibodies, complements or </a:t>
            </a:r>
            <a:r>
              <a:rPr lang="en-US" sz="2000" dirty="0" err="1">
                <a:solidFill>
                  <a:srgbClr val="FFC000"/>
                </a:solidFill>
              </a:rPr>
              <a:t>phagocytic</a:t>
            </a:r>
            <a:r>
              <a:rPr lang="en-US" sz="2000" dirty="0">
                <a:solidFill>
                  <a:srgbClr val="FFC000"/>
                </a:solidFill>
              </a:rPr>
              <a:t> cells.</a:t>
            </a:r>
            <a:endParaRPr lang="en-US" sz="2000" b="1" dirty="0">
              <a:solidFill>
                <a:srgbClr val="FFC000"/>
              </a:solidFill>
            </a:endParaRP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786446" y="273050"/>
            <a:ext cx="3143272" cy="2441570"/>
          </a:xfrm>
        </p:spPr>
        <p:txBody>
          <a:bodyPr anchor="ctr">
            <a:normAutofit/>
          </a:bodyPr>
          <a:lstStyle/>
          <a:p>
            <a:pPr algn="ctr"/>
            <a:r>
              <a:rPr lang="en-US" sz="2800" dirty="0" smtClean="0">
                <a:solidFill>
                  <a:srgbClr val="00B0F0"/>
                </a:solidFill>
              </a:rPr>
              <a:t>Disease, Epidemiology &amp; pathogenesis</a:t>
            </a:r>
            <a:endParaRPr lang="en-US" sz="2800" dirty="0">
              <a:solidFill>
                <a:srgbClr val="00B0F0"/>
              </a:solidFill>
            </a:endParaRPr>
          </a:p>
        </p:txBody>
      </p:sp>
      <p:pic>
        <p:nvPicPr>
          <p:cNvPr id="5" name="Content Placeholder 4" descr="Listeria_EMfla.jpg"/>
          <p:cNvPicPr>
            <a:picLocks noGrp="1" noChangeAspect="1"/>
          </p:cNvPicPr>
          <p:nvPr>
            <p:ph idx="1"/>
          </p:nvPr>
        </p:nvPicPr>
        <p:blipFill>
          <a:blip r:embed="rId3"/>
          <a:stretch>
            <a:fillRect/>
          </a:stretch>
        </p:blipFill>
        <p:spPr>
          <a:xfrm>
            <a:off x="5929322" y="3000372"/>
            <a:ext cx="3000396" cy="3286148"/>
          </a:xfrm>
        </p:spPr>
      </p:pic>
      <p:sp>
        <p:nvSpPr>
          <p:cNvPr id="4" name="Text Placeholder 3"/>
          <p:cNvSpPr>
            <a:spLocks noGrp="1"/>
          </p:cNvSpPr>
          <p:nvPr>
            <p:ph type="body" sz="half" idx="2"/>
          </p:nvPr>
        </p:nvSpPr>
        <p:spPr>
          <a:xfrm>
            <a:off x="0" y="0"/>
            <a:ext cx="5786446" cy="6858000"/>
          </a:xfrm>
        </p:spPr>
        <p:txBody>
          <a:bodyPr>
            <a:normAutofit fontScale="92500" lnSpcReduction="10000"/>
          </a:bodyPr>
          <a:lstStyle/>
          <a:p>
            <a:pPr algn="just"/>
            <a:r>
              <a:rPr lang="en-US" sz="2000" b="1" dirty="0" err="1" smtClean="0">
                <a:solidFill>
                  <a:srgbClr val="33CCCC"/>
                </a:solidFill>
              </a:rPr>
              <a:t>listeriosis</a:t>
            </a:r>
            <a:r>
              <a:rPr lang="en-US" sz="2000" b="1" dirty="0" smtClean="0">
                <a:solidFill>
                  <a:srgbClr val="33CCCC"/>
                </a:solidFill>
              </a:rPr>
              <a:t>, a serious infection caused by eating food contaminated with the bacteria.  it has been recognized as an important public health problem. The disease affects primarily pregnant women, newborns, &amp; adults with weakened immune systems. The two main clinical manifestations are sepsis &amp; meningitis. Meningitis is often complicated by encephalitis, a pathology that is unusual for bacterial infections. </a:t>
            </a:r>
          </a:p>
          <a:p>
            <a:pPr algn="just"/>
            <a:endParaRPr lang="en-US" sz="2000" b="1" dirty="0" smtClean="0">
              <a:solidFill>
                <a:srgbClr val="33CCCC"/>
              </a:solidFill>
            </a:endParaRPr>
          </a:p>
          <a:p>
            <a:pPr algn="just"/>
            <a:r>
              <a:rPr lang="en-US" sz="2000" b="1" dirty="0" smtClean="0">
                <a:solidFill>
                  <a:srgbClr val="33CCCC"/>
                </a:solidFill>
              </a:rPr>
              <a:t>Flagella are produced at room temperature but not at 37°C. Hemolytic activity on blood agar has been used as a marker to distinguish </a:t>
            </a:r>
            <a:r>
              <a:rPr lang="en-US" sz="2000" b="1" i="1" dirty="0" err="1" smtClean="0">
                <a:solidFill>
                  <a:srgbClr val="33CCCC"/>
                </a:solidFill>
              </a:rPr>
              <a:t>Listeria</a:t>
            </a:r>
            <a:r>
              <a:rPr lang="en-US" sz="2000" b="1" i="1" dirty="0" smtClean="0">
                <a:solidFill>
                  <a:srgbClr val="33CCCC"/>
                </a:solidFill>
              </a:rPr>
              <a:t> </a:t>
            </a:r>
            <a:r>
              <a:rPr lang="en-US" sz="2000" b="1" i="1" dirty="0" err="1" smtClean="0">
                <a:solidFill>
                  <a:srgbClr val="33CCCC"/>
                </a:solidFill>
              </a:rPr>
              <a:t>monocytogenes</a:t>
            </a:r>
            <a:r>
              <a:rPr lang="en-US" sz="2000" b="1" dirty="0" smtClean="0">
                <a:solidFill>
                  <a:srgbClr val="33CCCC"/>
                </a:solidFill>
              </a:rPr>
              <a:t> among other</a:t>
            </a:r>
            <a:r>
              <a:rPr lang="en-US" sz="2000" b="1" i="1" dirty="0" smtClean="0">
                <a:solidFill>
                  <a:srgbClr val="33CCCC"/>
                </a:solidFill>
              </a:rPr>
              <a:t> </a:t>
            </a:r>
            <a:r>
              <a:rPr lang="en-US" sz="2000" b="1" i="1" dirty="0" err="1" smtClean="0">
                <a:solidFill>
                  <a:srgbClr val="33CCCC"/>
                </a:solidFill>
              </a:rPr>
              <a:t>Listeria</a:t>
            </a:r>
            <a:r>
              <a:rPr lang="en-US" sz="2000" b="1" i="1" dirty="0" smtClean="0">
                <a:solidFill>
                  <a:srgbClr val="33CCCC"/>
                </a:solidFill>
              </a:rPr>
              <a:t> </a:t>
            </a:r>
            <a:r>
              <a:rPr lang="en-US" sz="2000" b="1" dirty="0" smtClean="0">
                <a:solidFill>
                  <a:srgbClr val="33CCCC"/>
                </a:solidFill>
              </a:rPr>
              <a:t>species.</a:t>
            </a:r>
          </a:p>
          <a:p>
            <a:pPr algn="just"/>
            <a:endParaRPr lang="en-US" sz="2000" b="1" dirty="0" smtClean="0">
              <a:solidFill>
                <a:srgbClr val="33CCCC"/>
              </a:solidFill>
            </a:endParaRPr>
          </a:p>
          <a:p>
            <a:pPr algn="just"/>
            <a:r>
              <a:rPr lang="en-US" sz="2000" b="1" dirty="0" err="1" smtClean="0">
                <a:solidFill>
                  <a:srgbClr val="33CCCC"/>
                </a:solidFill>
              </a:rPr>
              <a:t>Listeria</a:t>
            </a:r>
            <a:r>
              <a:rPr lang="en-US" sz="2000" b="1" dirty="0" smtClean="0">
                <a:solidFill>
                  <a:srgbClr val="33CCCC"/>
                </a:solidFill>
              </a:rPr>
              <a:t> is associated almost exclusively with infections in animals, and less frequently in humans. However,  </a:t>
            </a:r>
            <a:r>
              <a:rPr lang="en-US" sz="2000" b="1" dirty="0" err="1" smtClean="0">
                <a:solidFill>
                  <a:srgbClr val="33CCCC"/>
                </a:solidFill>
              </a:rPr>
              <a:t>listeriae</a:t>
            </a:r>
            <a:r>
              <a:rPr lang="en-US" sz="2000" b="1" dirty="0" smtClean="0">
                <a:solidFill>
                  <a:srgbClr val="33CCCC"/>
                </a:solidFill>
              </a:rPr>
              <a:t>, including  </a:t>
            </a:r>
            <a:r>
              <a:rPr lang="en-US" sz="2000" b="1" i="1" dirty="0" smtClean="0">
                <a:solidFill>
                  <a:srgbClr val="33CCCC"/>
                </a:solidFill>
              </a:rPr>
              <a:t>L. </a:t>
            </a:r>
            <a:r>
              <a:rPr lang="en-US" sz="2000" b="1" i="1" dirty="0" err="1" smtClean="0">
                <a:solidFill>
                  <a:srgbClr val="33CCCC"/>
                </a:solidFill>
              </a:rPr>
              <a:t>monocytogenes</a:t>
            </a:r>
            <a:r>
              <a:rPr lang="en-US" sz="2000" b="1" dirty="0" smtClean="0">
                <a:solidFill>
                  <a:srgbClr val="33CCCC"/>
                </a:solidFill>
              </a:rPr>
              <a:t>  are now recognized to be widely distributed in Nature. In addition to humans, at least 42 species of wild &amp; domestic mammals &amp; 17 avian  species. </a:t>
            </a:r>
            <a:r>
              <a:rPr lang="en-US" sz="2000" b="1" i="1" dirty="0" smtClean="0">
                <a:solidFill>
                  <a:srgbClr val="33CCCC"/>
                </a:solidFill>
              </a:rPr>
              <a:t>L. </a:t>
            </a:r>
            <a:r>
              <a:rPr lang="en-US" sz="2000" b="1" i="1" dirty="0" err="1" smtClean="0">
                <a:solidFill>
                  <a:srgbClr val="33CCCC"/>
                </a:solidFill>
              </a:rPr>
              <a:t>monocytogenes</a:t>
            </a:r>
            <a:r>
              <a:rPr lang="en-US" sz="2000" b="1" dirty="0" smtClean="0">
                <a:solidFill>
                  <a:srgbClr val="33CCCC"/>
                </a:solidFill>
              </a:rPr>
              <a:t> is reportedly carried in the intestinal tract of 5-10% of the human population without any apparent symptoms of disease.</a:t>
            </a:r>
          </a:p>
          <a:p>
            <a:pPr algn="just"/>
            <a:endParaRPr lang="en-US" sz="2000" dirty="0" smtClean="0"/>
          </a:p>
          <a:p>
            <a:pPr algn="just"/>
            <a:endParaRPr lang="en-U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643570" y="273050"/>
            <a:ext cx="3214710" cy="1941504"/>
          </a:xfrm>
        </p:spPr>
        <p:txBody>
          <a:bodyPr anchor="ctr">
            <a:normAutofit/>
          </a:bodyPr>
          <a:lstStyle/>
          <a:p>
            <a:pPr algn="ctr"/>
            <a:r>
              <a:rPr lang="en-US" sz="3200" dirty="0" smtClean="0">
                <a:solidFill>
                  <a:srgbClr val="FFFF00"/>
                </a:solidFill>
              </a:rPr>
              <a:t>Disease</a:t>
            </a:r>
            <a:br>
              <a:rPr lang="en-US" sz="3200" dirty="0" smtClean="0">
                <a:solidFill>
                  <a:srgbClr val="FFFF00"/>
                </a:solidFill>
              </a:rPr>
            </a:br>
            <a:r>
              <a:rPr lang="en-US" sz="3200" dirty="0" smtClean="0">
                <a:solidFill>
                  <a:srgbClr val="FFFF00"/>
                </a:solidFill>
              </a:rPr>
              <a:t> &amp;</a:t>
            </a:r>
            <a:br>
              <a:rPr lang="en-US" sz="3200" dirty="0" smtClean="0">
                <a:solidFill>
                  <a:srgbClr val="FFFF00"/>
                </a:solidFill>
              </a:rPr>
            </a:br>
            <a:r>
              <a:rPr lang="en-US" sz="3200" dirty="0" smtClean="0">
                <a:solidFill>
                  <a:srgbClr val="FFFF00"/>
                </a:solidFill>
              </a:rPr>
              <a:t> pathogenesis</a:t>
            </a:r>
            <a:endParaRPr lang="en-US" sz="3200" dirty="0">
              <a:solidFill>
                <a:srgbClr val="FFFF00"/>
              </a:solidFill>
            </a:endParaRPr>
          </a:p>
        </p:txBody>
      </p:sp>
      <p:pic>
        <p:nvPicPr>
          <p:cNvPr id="5" name="Content Placeholder 4" descr="ListeriaGram1.jpg"/>
          <p:cNvPicPr>
            <a:picLocks noGrp="1" noChangeAspect="1"/>
          </p:cNvPicPr>
          <p:nvPr>
            <p:ph idx="1"/>
          </p:nvPr>
        </p:nvPicPr>
        <p:blipFill>
          <a:blip r:embed="rId3"/>
          <a:stretch>
            <a:fillRect/>
          </a:stretch>
        </p:blipFill>
        <p:spPr>
          <a:xfrm>
            <a:off x="5715000" y="2571744"/>
            <a:ext cx="3143250" cy="3602740"/>
          </a:xfrm>
        </p:spPr>
      </p:pic>
      <p:sp>
        <p:nvSpPr>
          <p:cNvPr id="4" name="Text Placeholder 3"/>
          <p:cNvSpPr>
            <a:spLocks noGrp="1"/>
          </p:cNvSpPr>
          <p:nvPr>
            <p:ph type="body" sz="half" idx="2"/>
          </p:nvPr>
        </p:nvSpPr>
        <p:spPr>
          <a:xfrm>
            <a:off x="214282" y="214290"/>
            <a:ext cx="5286412" cy="6357982"/>
          </a:xfrm>
        </p:spPr>
        <p:txBody>
          <a:bodyPr>
            <a:normAutofit fontScale="92500" lnSpcReduction="10000"/>
          </a:bodyPr>
          <a:lstStyle/>
          <a:p>
            <a:pPr algn="just"/>
            <a:r>
              <a:rPr lang="en-US" sz="2000" dirty="0" smtClean="0"/>
              <a:t> </a:t>
            </a:r>
            <a:r>
              <a:rPr lang="en-US" sz="2000" b="1" dirty="0" smtClean="0">
                <a:solidFill>
                  <a:srgbClr val="FFFF00"/>
                </a:solidFill>
              </a:rPr>
              <a:t>L. </a:t>
            </a:r>
            <a:r>
              <a:rPr lang="en-US" sz="2000" b="1" dirty="0" err="1" smtClean="0">
                <a:solidFill>
                  <a:srgbClr val="FFFF00"/>
                </a:solidFill>
              </a:rPr>
              <a:t>monocytogenes</a:t>
            </a:r>
            <a:r>
              <a:rPr lang="en-US" sz="2000" b="1" dirty="0" smtClean="0">
                <a:solidFill>
                  <a:srgbClr val="FFFF00"/>
                </a:solidFill>
              </a:rPr>
              <a:t> causes </a:t>
            </a:r>
            <a:r>
              <a:rPr lang="en-US" sz="2000" b="1" dirty="0" err="1" smtClean="0">
                <a:solidFill>
                  <a:srgbClr val="FFFF00"/>
                </a:solidFill>
              </a:rPr>
              <a:t>listeriosis</a:t>
            </a:r>
            <a:r>
              <a:rPr lang="en-US" sz="2000" b="1" dirty="0" smtClean="0">
                <a:solidFill>
                  <a:srgbClr val="FFFF00"/>
                </a:solidFill>
              </a:rPr>
              <a:t> in animals and humans; </a:t>
            </a:r>
            <a:r>
              <a:rPr lang="en-US" sz="2000" b="1" i="1" dirty="0" smtClean="0">
                <a:solidFill>
                  <a:srgbClr val="FFFF00"/>
                </a:solidFill>
              </a:rPr>
              <a:t>L. </a:t>
            </a:r>
            <a:r>
              <a:rPr lang="en-US" sz="2000" b="1" i="1" dirty="0" err="1" smtClean="0">
                <a:solidFill>
                  <a:srgbClr val="FFFF00"/>
                </a:solidFill>
              </a:rPr>
              <a:t>ivanovii</a:t>
            </a:r>
            <a:r>
              <a:rPr lang="en-US" sz="2000" b="1" dirty="0" smtClean="0">
                <a:solidFill>
                  <a:srgbClr val="FFFF00"/>
                </a:solidFill>
              </a:rPr>
              <a:t> causes the disease in animals only, mainly sheep. Encephalitis is the most common form of the disease in ruminant animals. In young animals, visceral or </a:t>
            </a:r>
            <a:r>
              <a:rPr lang="en-US" sz="2000" b="1" dirty="0" err="1" smtClean="0">
                <a:solidFill>
                  <a:srgbClr val="FFFF00"/>
                </a:solidFill>
              </a:rPr>
              <a:t>septicemic</a:t>
            </a:r>
            <a:r>
              <a:rPr lang="en-US" sz="2000" b="1" dirty="0" smtClean="0">
                <a:solidFill>
                  <a:srgbClr val="FFFF00"/>
                </a:solidFill>
              </a:rPr>
              <a:t> infections often occur. Intra-uterine infection of the fetus via the placenta frequently results in abortion in sheep and cattle. </a:t>
            </a:r>
          </a:p>
          <a:p>
            <a:r>
              <a:rPr lang="en-US" sz="2600" b="1" dirty="0" smtClean="0">
                <a:solidFill>
                  <a:srgbClr val="FFFF00"/>
                </a:solidFill>
              </a:rPr>
              <a:t>Pathogenesis :</a:t>
            </a:r>
          </a:p>
          <a:p>
            <a:pPr algn="just"/>
            <a:r>
              <a:rPr lang="en-US" sz="2000" b="1" i="1" dirty="0" smtClean="0">
                <a:solidFill>
                  <a:srgbClr val="FFFF00"/>
                </a:solidFill>
              </a:rPr>
              <a:t>L. </a:t>
            </a:r>
            <a:r>
              <a:rPr lang="en-US" sz="2000" b="1" i="1" dirty="0" err="1" smtClean="0">
                <a:solidFill>
                  <a:srgbClr val="FFFF00"/>
                </a:solidFill>
              </a:rPr>
              <a:t>monocytogenes</a:t>
            </a:r>
            <a:r>
              <a:rPr lang="en-US" sz="2000" b="1" dirty="0" smtClean="0">
                <a:solidFill>
                  <a:srgbClr val="FFFF00"/>
                </a:solidFill>
              </a:rPr>
              <a:t> is ingested with raw, contaminated food. An </a:t>
            </a:r>
            <a:r>
              <a:rPr lang="en-US" sz="2000" b="1" u="sng" dirty="0" err="1" smtClean="0">
                <a:solidFill>
                  <a:srgbClr val="FFFF00"/>
                </a:solidFill>
              </a:rPr>
              <a:t>invasin</a:t>
            </a:r>
            <a:r>
              <a:rPr lang="en-US" sz="2000" b="1" dirty="0" smtClean="0">
                <a:solidFill>
                  <a:srgbClr val="FFFF00"/>
                </a:solidFill>
              </a:rPr>
              <a:t> secreted by the pathogenic bacteria enables the </a:t>
            </a:r>
            <a:r>
              <a:rPr lang="en-US" sz="2000" b="1" dirty="0" err="1" smtClean="0">
                <a:solidFill>
                  <a:srgbClr val="FFFF00"/>
                </a:solidFill>
              </a:rPr>
              <a:t>listeriae</a:t>
            </a:r>
            <a:r>
              <a:rPr lang="en-US" sz="2000" b="1" dirty="0" smtClean="0">
                <a:solidFill>
                  <a:srgbClr val="FFFF00"/>
                </a:solidFill>
              </a:rPr>
              <a:t> to penetrate host cells of the epithelial lining. The bacterium is widely distributed so this event may occur frequently. Normally, the immune system eliminates the infection before it spreads. However, if the immune system is compromised, systemic disease may develop. </a:t>
            </a:r>
            <a:r>
              <a:rPr lang="en-US" sz="2000" b="1" i="1" dirty="0" smtClean="0">
                <a:solidFill>
                  <a:srgbClr val="FFFF00"/>
                </a:solidFill>
              </a:rPr>
              <a:t>L. </a:t>
            </a:r>
            <a:r>
              <a:rPr lang="en-US" sz="2000" b="1" i="1" dirty="0" err="1" smtClean="0">
                <a:solidFill>
                  <a:srgbClr val="FFFF00"/>
                </a:solidFill>
              </a:rPr>
              <a:t>monocytogenes</a:t>
            </a:r>
            <a:r>
              <a:rPr lang="en-US" sz="2000" b="1" dirty="0" smtClean="0">
                <a:solidFill>
                  <a:srgbClr val="FFFF00"/>
                </a:solidFill>
              </a:rPr>
              <a:t> multiplies not only </a:t>
            </a:r>
            <a:r>
              <a:rPr lang="en-US" sz="2000" b="1" dirty="0" err="1" smtClean="0">
                <a:solidFill>
                  <a:srgbClr val="FFFF00"/>
                </a:solidFill>
              </a:rPr>
              <a:t>extracellularly</a:t>
            </a:r>
            <a:r>
              <a:rPr lang="en-US" sz="2000" b="1" dirty="0" smtClean="0">
                <a:solidFill>
                  <a:srgbClr val="FFFF00"/>
                </a:solidFill>
              </a:rPr>
              <a:t> but also </a:t>
            </a:r>
            <a:r>
              <a:rPr lang="en-US" sz="2000" b="1" dirty="0" err="1" smtClean="0">
                <a:solidFill>
                  <a:srgbClr val="FFFF00"/>
                </a:solidFill>
              </a:rPr>
              <a:t>intracellularly</a:t>
            </a:r>
            <a:r>
              <a:rPr lang="en-US" sz="2000" b="1" dirty="0" smtClean="0">
                <a:solidFill>
                  <a:srgbClr val="FFFF00"/>
                </a:solidFill>
              </a:rPr>
              <a:t>, within macrophages after </a:t>
            </a:r>
            <a:r>
              <a:rPr lang="en-US" sz="2000" b="1" dirty="0" err="1" smtClean="0">
                <a:solidFill>
                  <a:srgbClr val="FFFF00"/>
                </a:solidFill>
              </a:rPr>
              <a:t>phagocytosis</a:t>
            </a:r>
            <a:r>
              <a:rPr lang="en-US" sz="2000" b="1" dirty="0" smtClean="0">
                <a:solidFill>
                  <a:srgbClr val="FFFF00"/>
                </a:solidFill>
              </a:rPr>
              <a:t>, or within </a:t>
            </a:r>
            <a:r>
              <a:rPr lang="en-US" sz="2000" b="1" dirty="0" err="1" smtClean="0">
                <a:solidFill>
                  <a:srgbClr val="FFFF00"/>
                </a:solidFill>
              </a:rPr>
              <a:t>parenchymal</a:t>
            </a:r>
            <a:r>
              <a:rPr lang="en-US" sz="2000" b="1" dirty="0" smtClean="0">
                <a:solidFill>
                  <a:srgbClr val="FFFF00"/>
                </a:solidFill>
              </a:rPr>
              <a:t> cells which are entered by induced </a:t>
            </a:r>
            <a:r>
              <a:rPr lang="en-US" sz="2000" b="1" dirty="0" err="1" smtClean="0">
                <a:solidFill>
                  <a:srgbClr val="FFFF00"/>
                </a:solidFill>
              </a:rPr>
              <a:t>phagocytosis</a:t>
            </a:r>
            <a:endParaRPr lang="en-US" sz="2000" b="1" dirty="0">
              <a:solidFill>
                <a:srgbClr val="FFFF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500694" y="273050"/>
            <a:ext cx="3429024" cy="1162050"/>
          </a:xfrm>
        </p:spPr>
        <p:txBody>
          <a:bodyPr anchor="ctr">
            <a:normAutofit fontScale="90000"/>
          </a:bodyPr>
          <a:lstStyle/>
          <a:p>
            <a:pPr algn="ctr"/>
            <a:r>
              <a:rPr lang="en-US" sz="4000" dirty="0" smtClean="0">
                <a:solidFill>
                  <a:srgbClr val="33CCCC"/>
                </a:solidFill>
              </a:rPr>
              <a:t>Pathogenesis</a:t>
            </a:r>
            <a:br>
              <a:rPr lang="en-US" sz="4000" dirty="0" smtClean="0">
                <a:solidFill>
                  <a:srgbClr val="33CCCC"/>
                </a:solidFill>
              </a:rPr>
            </a:br>
            <a:r>
              <a:rPr lang="en-US" sz="4000" dirty="0" smtClean="0">
                <a:solidFill>
                  <a:srgbClr val="33CCCC"/>
                </a:solidFill>
              </a:rPr>
              <a:t>Virulence factors</a:t>
            </a:r>
            <a:endParaRPr lang="en-US" sz="4000" dirty="0">
              <a:solidFill>
                <a:srgbClr val="33CCCC"/>
              </a:solidFill>
            </a:endParaRPr>
          </a:p>
        </p:txBody>
      </p:sp>
      <p:pic>
        <p:nvPicPr>
          <p:cNvPr id="5" name="Content Placeholder 4" descr="2l.jpg"/>
          <p:cNvPicPr>
            <a:picLocks noGrp="1" noChangeAspect="1"/>
          </p:cNvPicPr>
          <p:nvPr>
            <p:ph idx="1"/>
          </p:nvPr>
        </p:nvPicPr>
        <p:blipFill>
          <a:blip r:embed="rId3"/>
          <a:stretch>
            <a:fillRect/>
          </a:stretch>
        </p:blipFill>
        <p:spPr>
          <a:xfrm>
            <a:off x="5715008" y="2428868"/>
            <a:ext cx="3143272" cy="4071966"/>
          </a:xfrm>
        </p:spPr>
      </p:pic>
      <p:sp>
        <p:nvSpPr>
          <p:cNvPr id="4" name="Text Placeholder 3"/>
          <p:cNvSpPr>
            <a:spLocks noGrp="1"/>
          </p:cNvSpPr>
          <p:nvPr>
            <p:ph type="body" sz="half" idx="2"/>
          </p:nvPr>
        </p:nvSpPr>
        <p:spPr>
          <a:xfrm>
            <a:off x="214282" y="214290"/>
            <a:ext cx="5214974" cy="6429420"/>
          </a:xfrm>
        </p:spPr>
        <p:txBody>
          <a:bodyPr>
            <a:normAutofit/>
          </a:bodyPr>
          <a:lstStyle/>
          <a:p>
            <a:pPr algn="just"/>
            <a:r>
              <a:rPr lang="en-US" sz="2000" b="1" dirty="0" smtClean="0">
                <a:solidFill>
                  <a:srgbClr val="33CCCC"/>
                </a:solidFill>
              </a:rPr>
              <a:t>Virulence Factors: </a:t>
            </a:r>
          </a:p>
          <a:p>
            <a:pPr algn="just"/>
            <a:r>
              <a:rPr lang="en-US" sz="1800" b="1" u="sng" dirty="0" smtClean="0">
                <a:solidFill>
                  <a:srgbClr val="33CCCC"/>
                </a:solidFill>
              </a:rPr>
              <a:t>Growth at low temperatures :</a:t>
            </a:r>
            <a:r>
              <a:rPr lang="en-US" sz="1600" b="1" dirty="0" smtClean="0">
                <a:solidFill>
                  <a:srgbClr val="33CCCC"/>
                </a:solidFill>
              </a:rPr>
              <a:t/>
            </a:r>
            <a:br>
              <a:rPr lang="en-US" sz="1600" b="1" dirty="0" smtClean="0">
                <a:solidFill>
                  <a:srgbClr val="33CCCC"/>
                </a:solidFill>
              </a:rPr>
            </a:br>
            <a:r>
              <a:rPr lang="en-US" sz="1600" b="1" dirty="0" smtClean="0">
                <a:solidFill>
                  <a:srgbClr val="33CCCC"/>
                </a:solidFill>
              </a:rPr>
              <a:t>A </a:t>
            </a:r>
            <a:r>
              <a:rPr lang="en-US" sz="1600" b="1" dirty="0" err="1" smtClean="0">
                <a:solidFill>
                  <a:srgbClr val="33CCCC"/>
                </a:solidFill>
              </a:rPr>
              <a:t>noval</a:t>
            </a:r>
            <a:r>
              <a:rPr lang="en-US" sz="1600" b="1" dirty="0" smtClean="0">
                <a:solidFill>
                  <a:srgbClr val="33CCCC"/>
                </a:solidFill>
              </a:rPr>
              <a:t> property of </a:t>
            </a:r>
            <a:r>
              <a:rPr lang="en-US" sz="1600" b="1" i="1" dirty="0" smtClean="0">
                <a:solidFill>
                  <a:srgbClr val="33CCCC"/>
                </a:solidFill>
              </a:rPr>
              <a:t>L. </a:t>
            </a:r>
            <a:r>
              <a:rPr lang="en-US" sz="1600" b="1" i="1" dirty="0" err="1" smtClean="0">
                <a:solidFill>
                  <a:srgbClr val="33CCCC"/>
                </a:solidFill>
              </a:rPr>
              <a:t>monocytogenes</a:t>
            </a:r>
            <a:r>
              <a:rPr lang="en-US" sz="1600" b="1" dirty="0" smtClean="0">
                <a:solidFill>
                  <a:srgbClr val="33CCCC"/>
                </a:solidFill>
              </a:rPr>
              <a:t> that affects its food-borne transmission is the ability to multiply at low temperatures (4</a:t>
            </a:r>
            <a:r>
              <a:rPr lang="en-US" sz="1600" b="1" baseline="30000" dirty="0" smtClean="0">
                <a:solidFill>
                  <a:srgbClr val="33CCCC"/>
                </a:solidFill>
              </a:rPr>
              <a:t>0</a:t>
            </a:r>
            <a:r>
              <a:rPr lang="en-US" sz="1600" b="1" dirty="0" smtClean="0">
                <a:solidFill>
                  <a:srgbClr val="33CCCC"/>
                </a:solidFill>
              </a:rPr>
              <a:t>C ), So  </a:t>
            </a:r>
            <a:r>
              <a:rPr lang="en-US" sz="1600" b="1" dirty="0" err="1" smtClean="0">
                <a:solidFill>
                  <a:srgbClr val="33CCCC"/>
                </a:solidFill>
              </a:rPr>
              <a:t>listeriosis</a:t>
            </a:r>
            <a:r>
              <a:rPr lang="en-US" sz="1600" b="1" dirty="0" smtClean="0">
                <a:solidFill>
                  <a:srgbClr val="33CCCC"/>
                </a:solidFill>
              </a:rPr>
              <a:t> is usually associated with ingestion of milk, meat or vegetable products.</a:t>
            </a:r>
          </a:p>
          <a:p>
            <a:pPr algn="just"/>
            <a:r>
              <a:rPr lang="en-US" sz="1800" b="1" u="sng" dirty="0" smtClean="0">
                <a:solidFill>
                  <a:srgbClr val="33CCCC"/>
                </a:solidFill>
              </a:rPr>
              <a:t>Motility: </a:t>
            </a:r>
            <a:r>
              <a:rPr lang="en-US" sz="1600" b="1" dirty="0" smtClean="0">
                <a:solidFill>
                  <a:srgbClr val="33CCCC"/>
                </a:solidFill>
              </a:rPr>
              <a:t/>
            </a:r>
            <a:br>
              <a:rPr lang="en-US" sz="1600" b="1" dirty="0" smtClean="0">
                <a:solidFill>
                  <a:srgbClr val="33CCCC"/>
                </a:solidFill>
              </a:rPr>
            </a:br>
            <a:r>
              <a:rPr lang="en-US" sz="1600" b="1" dirty="0" smtClean="0">
                <a:solidFill>
                  <a:srgbClr val="33CCCC"/>
                </a:solidFill>
              </a:rPr>
              <a:t>like </a:t>
            </a:r>
            <a:r>
              <a:rPr lang="en-US" sz="1600" b="1" i="1" dirty="0" smtClean="0">
                <a:solidFill>
                  <a:srgbClr val="33CCCC"/>
                </a:solidFill>
              </a:rPr>
              <a:t>V.  </a:t>
            </a:r>
            <a:r>
              <a:rPr lang="en-US" sz="1600" b="1" i="1" dirty="0" err="1" smtClean="0">
                <a:solidFill>
                  <a:srgbClr val="33CCCC"/>
                </a:solidFill>
              </a:rPr>
              <a:t>cholerae</a:t>
            </a:r>
            <a:r>
              <a:rPr lang="en-US" sz="1600" b="1" dirty="0" smtClean="0">
                <a:solidFill>
                  <a:srgbClr val="33CCCC"/>
                </a:solidFill>
              </a:rPr>
              <a:t>, </a:t>
            </a:r>
            <a:r>
              <a:rPr lang="en-US" sz="1600" b="1" i="1" dirty="0" err="1" smtClean="0">
                <a:solidFill>
                  <a:srgbClr val="33CCCC"/>
                </a:solidFill>
              </a:rPr>
              <a:t>Listeria</a:t>
            </a:r>
            <a:r>
              <a:rPr lang="en-US" sz="1600" b="1" i="1" dirty="0" smtClean="0">
                <a:solidFill>
                  <a:srgbClr val="33CCCC"/>
                </a:solidFill>
              </a:rPr>
              <a:t>, </a:t>
            </a:r>
            <a:r>
              <a:rPr lang="en-US" sz="1600" b="1" dirty="0" smtClean="0">
                <a:solidFill>
                  <a:srgbClr val="33CCCC"/>
                </a:solidFill>
              </a:rPr>
              <a:t>which is also acquired by ingestion  are attach to the intestinal mucosa.  although </a:t>
            </a:r>
            <a:r>
              <a:rPr lang="en-US" sz="1600" b="1" i="1" dirty="0" err="1" smtClean="0">
                <a:solidFill>
                  <a:srgbClr val="33CCCC"/>
                </a:solidFill>
              </a:rPr>
              <a:t>Listeria</a:t>
            </a:r>
            <a:r>
              <a:rPr lang="en-US" sz="1600" b="1" dirty="0" smtClean="0">
                <a:solidFill>
                  <a:srgbClr val="33CCCC"/>
                </a:solidFill>
              </a:rPr>
              <a:t> are actively motile by means of </a:t>
            </a:r>
            <a:r>
              <a:rPr lang="en-US" sz="1600" b="1" dirty="0" err="1" smtClean="0">
                <a:solidFill>
                  <a:srgbClr val="33CCCC"/>
                </a:solidFill>
              </a:rPr>
              <a:t>peritrichous</a:t>
            </a:r>
            <a:r>
              <a:rPr lang="en-US" sz="1600" b="1" dirty="0" smtClean="0">
                <a:solidFill>
                  <a:srgbClr val="33CCCC"/>
                </a:solidFill>
              </a:rPr>
              <a:t> flagella at room temperature (20-25°C), the organisms do not synthesize flagella at body temperatures (37°C). </a:t>
            </a:r>
          </a:p>
          <a:p>
            <a:pPr algn="just"/>
            <a:r>
              <a:rPr lang="en-US" sz="1800" b="1" u="sng" dirty="0" smtClean="0">
                <a:solidFill>
                  <a:srgbClr val="33CCCC"/>
                </a:solidFill>
              </a:rPr>
              <a:t>Adhesion: </a:t>
            </a:r>
          </a:p>
          <a:p>
            <a:pPr algn="just"/>
            <a:r>
              <a:rPr lang="en-US" sz="1600" b="1" i="1" dirty="0" err="1" smtClean="0">
                <a:solidFill>
                  <a:srgbClr val="33CCCC"/>
                </a:solidFill>
              </a:rPr>
              <a:t>Listeria</a:t>
            </a:r>
            <a:r>
              <a:rPr lang="en-US" sz="1600" b="1" dirty="0" smtClean="0">
                <a:solidFill>
                  <a:srgbClr val="33CCCC"/>
                </a:solidFill>
              </a:rPr>
              <a:t> can attach to and enter mammalian cells. The bacterium is thought to attach to epithelial cells of the GI tract  The bacteria then taken up by induced </a:t>
            </a:r>
            <a:r>
              <a:rPr lang="en-US" sz="1600" b="1" dirty="0" err="1" smtClean="0">
                <a:solidFill>
                  <a:srgbClr val="33CCCC"/>
                </a:solidFill>
              </a:rPr>
              <a:t>phagocytosis</a:t>
            </a:r>
            <a:r>
              <a:rPr lang="en-US" sz="1600" b="1" dirty="0" smtClean="0">
                <a:solidFill>
                  <a:srgbClr val="33CCCC"/>
                </a:solidFill>
              </a:rPr>
              <a:t>.  After engulfment, the bacterium may escape from the </a:t>
            </a:r>
            <a:r>
              <a:rPr lang="en-US" sz="1600" b="1" dirty="0" err="1" smtClean="0">
                <a:solidFill>
                  <a:srgbClr val="33CCCC"/>
                </a:solidFill>
              </a:rPr>
              <a:t>phagosome</a:t>
            </a:r>
            <a:r>
              <a:rPr lang="en-US" sz="1600" b="1" dirty="0" smtClean="0">
                <a:solidFill>
                  <a:srgbClr val="33CCCC"/>
                </a:solidFill>
              </a:rPr>
              <a:t> before </a:t>
            </a:r>
            <a:r>
              <a:rPr lang="en-US" sz="1600" b="1" dirty="0" err="1" smtClean="0">
                <a:solidFill>
                  <a:srgbClr val="33CCCC"/>
                </a:solidFill>
              </a:rPr>
              <a:t>phagolysosome</a:t>
            </a:r>
            <a:r>
              <a:rPr lang="en-US" sz="1600" b="1" dirty="0" smtClean="0">
                <a:solidFill>
                  <a:srgbClr val="33CCCC"/>
                </a:solidFill>
              </a:rPr>
              <a:t> fusion occurs mediated by a toxin, which also acts as a </a:t>
            </a:r>
            <a:r>
              <a:rPr lang="en-US" sz="1600" b="1" dirty="0" err="1" smtClean="0">
                <a:solidFill>
                  <a:srgbClr val="33CCCC"/>
                </a:solidFill>
              </a:rPr>
              <a:t>hemolysin</a:t>
            </a:r>
            <a:r>
              <a:rPr lang="en-US" sz="1600" b="1" dirty="0" smtClean="0">
                <a:solidFill>
                  <a:srgbClr val="33CCCC"/>
                </a:solidFill>
              </a:rPr>
              <a:t>, </a:t>
            </a:r>
            <a:r>
              <a:rPr lang="en-US" sz="1600" b="1" dirty="0" err="1" smtClean="0">
                <a:solidFill>
                  <a:srgbClr val="33CCCC"/>
                </a:solidFill>
              </a:rPr>
              <a:t>listeriolysin</a:t>
            </a:r>
            <a:r>
              <a:rPr lang="en-US" sz="1600" b="1" dirty="0" smtClean="0">
                <a:solidFill>
                  <a:srgbClr val="33CCCC"/>
                </a:solidFill>
              </a:rPr>
              <a:t> O (LLO). Survival of the bacterium within the </a:t>
            </a:r>
            <a:r>
              <a:rPr lang="en-US" sz="1600" b="1" dirty="0" err="1" smtClean="0">
                <a:solidFill>
                  <a:srgbClr val="33CCCC"/>
                </a:solidFill>
              </a:rPr>
              <a:t>phagolysosome</a:t>
            </a:r>
            <a:r>
              <a:rPr lang="en-US" sz="1600" b="1" dirty="0" smtClean="0">
                <a:solidFill>
                  <a:srgbClr val="33CCCC"/>
                </a:solidFill>
              </a:rPr>
              <a:t> also occurs, aided by the bacterium's ability to produce </a:t>
            </a:r>
            <a:r>
              <a:rPr lang="en-US" sz="1600" b="1" dirty="0" err="1" smtClean="0">
                <a:solidFill>
                  <a:srgbClr val="33CCCC"/>
                </a:solidFill>
              </a:rPr>
              <a:t>catalase</a:t>
            </a:r>
            <a:r>
              <a:rPr lang="en-US" sz="1600" b="1" dirty="0" smtClean="0">
                <a:solidFill>
                  <a:srgbClr val="33CCCC"/>
                </a:solidFill>
              </a:rPr>
              <a:t> and superoxide dismutase which neutralize the effects of the </a:t>
            </a:r>
            <a:r>
              <a:rPr lang="en-US" sz="1600" b="1" dirty="0" err="1" smtClean="0">
                <a:solidFill>
                  <a:srgbClr val="33CCCC"/>
                </a:solidFill>
              </a:rPr>
              <a:t>phagocytic</a:t>
            </a:r>
            <a:r>
              <a:rPr lang="en-US" sz="1600" b="1" dirty="0" smtClean="0">
                <a:solidFill>
                  <a:srgbClr val="33CCCC"/>
                </a:solidFill>
              </a:rPr>
              <a:t> oxidative burst</a:t>
            </a:r>
            <a:endParaRPr lang="en-US" sz="1600" b="1" dirty="0">
              <a:solidFill>
                <a:srgbClr val="33CCCC"/>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29256" y="273050"/>
            <a:ext cx="3357586" cy="1162050"/>
          </a:xfrm>
        </p:spPr>
        <p:txBody>
          <a:bodyPr anchor="ctr">
            <a:normAutofit/>
          </a:bodyPr>
          <a:lstStyle/>
          <a:p>
            <a:r>
              <a:rPr lang="en-US" sz="2800" dirty="0" err="1" smtClean="0"/>
              <a:t>Listeriosis</a:t>
            </a:r>
            <a:r>
              <a:rPr lang="en-US" sz="2800" dirty="0" smtClean="0"/>
              <a:t> in animals</a:t>
            </a:r>
            <a:endParaRPr lang="en-US" sz="2800" dirty="0"/>
          </a:p>
        </p:txBody>
      </p:sp>
      <p:pic>
        <p:nvPicPr>
          <p:cNvPr id="5" name="Content Placeholder 4" descr="lister1.gif"/>
          <p:cNvPicPr>
            <a:picLocks noGrp="1" noChangeAspect="1"/>
          </p:cNvPicPr>
          <p:nvPr>
            <p:ph idx="1"/>
          </p:nvPr>
        </p:nvPicPr>
        <p:blipFill>
          <a:blip r:embed="rId3"/>
          <a:stretch>
            <a:fillRect/>
          </a:stretch>
        </p:blipFill>
        <p:spPr>
          <a:xfrm>
            <a:off x="5569744" y="2000240"/>
            <a:ext cx="3288536" cy="3813185"/>
          </a:xfrm>
        </p:spPr>
      </p:pic>
      <p:sp>
        <p:nvSpPr>
          <p:cNvPr id="4" name="Text Placeholder 3"/>
          <p:cNvSpPr>
            <a:spLocks noGrp="1"/>
          </p:cNvSpPr>
          <p:nvPr>
            <p:ph type="body" sz="half" idx="2"/>
          </p:nvPr>
        </p:nvSpPr>
        <p:spPr>
          <a:xfrm>
            <a:off x="214282" y="357166"/>
            <a:ext cx="5000660" cy="6215106"/>
          </a:xfrm>
        </p:spPr>
        <p:txBody>
          <a:bodyPr/>
          <a:lstStyle/>
          <a:p>
            <a:r>
              <a:rPr lang="en-US" sz="2000" dirty="0" smtClean="0"/>
              <a:t>In animals; the disease is usually sporadic, but can occur as farm outbreaks in </a:t>
            </a:r>
            <a:r>
              <a:rPr lang="en-US" sz="2000" dirty="0" smtClean="0">
                <a:hlinkClick r:id="rId4" tooltip="Ruminants"/>
              </a:rPr>
              <a:t>ruminants</a:t>
            </a:r>
            <a:r>
              <a:rPr lang="en-US" sz="2000" dirty="0" smtClean="0"/>
              <a:t>.</a:t>
            </a:r>
          </a:p>
          <a:p>
            <a:r>
              <a:rPr lang="en-US" sz="2000" dirty="0" smtClean="0"/>
              <a:t>Three main forms are usually recognized throughout the affected species:</a:t>
            </a:r>
          </a:p>
          <a:p>
            <a:pPr lvl="0"/>
            <a:r>
              <a:rPr lang="en-US" sz="2000" dirty="0" smtClean="0">
                <a:hlinkClick r:id="rId5" tooltip="Encephalitis"/>
              </a:rPr>
              <a:t>- encephalitis</a:t>
            </a:r>
            <a:r>
              <a:rPr lang="en-US" sz="2000" dirty="0" smtClean="0"/>
              <a:t>, the most common form in ruminants</a:t>
            </a:r>
          </a:p>
          <a:p>
            <a:pPr lvl="0"/>
            <a:r>
              <a:rPr lang="en-US" sz="2000" dirty="0" smtClean="0"/>
              <a:t>- late </a:t>
            </a:r>
            <a:r>
              <a:rPr lang="en-US" sz="2000" dirty="0" smtClean="0">
                <a:hlinkClick r:id="rId6" tooltip="Abortion"/>
              </a:rPr>
              <a:t>abortion</a:t>
            </a:r>
            <a:endParaRPr lang="en-US" sz="2000" dirty="0" smtClean="0"/>
          </a:p>
          <a:p>
            <a:pPr lvl="0">
              <a:buFontTx/>
              <a:buChar char="-"/>
            </a:pPr>
            <a:r>
              <a:rPr lang="en-US" sz="2000" dirty="0" smtClean="0"/>
              <a:t>gastro-intestinal </a:t>
            </a:r>
            <a:r>
              <a:rPr lang="en-US" sz="2000" dirty="0" smtClean="0">
                <a:hlinkClick r:id="rId7" tooltip="Septicemia"/>
              </a:rPr>
              <a:t>septicemia</a:t>
            </a:r>
            <a:r>
              <a:rPr lang="en-US" sz="2000" dirty="0" smtClean="0"/>
              <a:t> with liver damage, in </a:t>
            </a:r>
            <a:r>
              <a:rPr lang="en-US" sz="2000" dirty="0" err="1" smtClean="0">
                <a:hlinkClick r:id="rId8" tooltip="Monogastric"/>
              </a:rPr>
              <a:t>monogastric</a:t>
            </a:r>
            <a:r>
              <a:rPr lang="en-US" sz="2000" dirty="0" smtClean="0"/>
              <a:t> species as well as in </a:t>
            </a:r>
            <a:r>
              <a:rPr lang="en-US" sz="2000" dirty="0" err="1" smtClean="0"/>
              <a:t>preruminant</a:t>
            </a:r>
            <a:r>
              <a:rPr lang="en-US" sz="2000" dirty="0" smtClean="0"/>
              <a:t> calves and lambs</a:t>
            </a:r>
          </a:p>
          <a:p>
            <a:pPr>
              <a:buFontTx/>
              <a:buChar char="-"/>
            </a:pPr>
            <a:r>
              <a:rPr lang="en-US" sz="2000" dirty="0" smtClean="0"/>
              <a:t>The causative bacterium lives in the soil and in poorly made </a:t>
            </a:r>
            <a:r>
              <a:rPr lang="en-US" sz="2000" dirty="0" smtClean="0">
                <a:hlinkClick r:id="rId9" tooltip="Silage"/>
              </a:rPr>
              <a:t>silage</a:t>
            </a:r>
            <a:r>
              <a:rPr lang="en-US" sz="2000" dirty="0" smtClean="0"/>
              <a:t> and is acquired by ingestion. It is not contagious; Moreover, in </a:t>
            </a:r>
            <a:r>
              <a:rPr lang="en-US" sz="2000" dirty="0" smtClean="0">
                <a:hlinkClick r:id="rId10" tooltip="Iceland"/>
              </a:rPr>
              <a:t>Iceland</a:t>
            </a:r>
            <a:r>
              <a:rPr lang="en-US" sz="2000" dirty="0" smtClean="0"/>
              <a:t>, the disease is called </a:t>
            </a:r>
            <a:r>
              <a:rPr lang="en-US" sz="2000" b="1" dirty="0" smtClean="0"/>
              <a:t>"silage sickness</a:t>
            </a:r>
            <a:r>
              <a:rPr lang="en-US" sz="2000" dirty="0" smtClean="0">
                <a:hlinkClick r:id="rId11"/>
              </a:rPr>
              <a:t>“</a:t>
            </a:r>
            <a:r>
              <a:rPr lang="en-US" sz="2000" dirty="0" smtClean="0"/>
              <a:t>.</a:t>
            </a:r>
          </a:p>
          <a:p>
            <a:pPr>
              <a:buFontTx/>
              <a:buChar char="-"/>
            </a:pPr>
            <a:r>
              <a:rPr lang="en-US" sz="2000" dirty="0" smtClean="0"/>
              <a:t>In </a:t>
            </a:r>
            <a:r>
              <a:rPr lang="en-US" sz="2000" dirty="0" smtClean="0">
                <a:hlinkClick r:id="rId12" tooltip="Sheep"/>
              </a:rPr>
              <a:t>sheep</a:t>
            </a:r>
            <a:r>
              <a:rPr lang="en-US" sz="2000" dirty="0" smtClean="0"/>
              <a:t>, the disease is also called the "</a:t>
            </a:r>
            <a:r>
              <a:rPr lang="en-US" sz="2000" b="1" dirty="0" smtClean="0"/>
              <a:t>circling disease</a:t>
            </a:r>
            <a:r>
              <a:rPr lang="en-US" sz="2000" dirty="0" smtClean="0">
                <a:hlinkClick r:id="rId11"/>
              </a:rPr>
              <a:t>“</a:t>
            </a:r>
            <a:r>
              <a:rPr lang="en-US" sz="2000" dirty="0" smtClean="0"/>
              <a:t>. The most obvious signs for the veterinarians are </a:t>
            </a:r>
            <a:r>
              <a:rPr lang="en-US" sz="2000" dirty="0" smtClean="0">
                <a:hlinkClick r:id="rId13" tooltip="Neurological"/>
              </a:rPr>
              <a:t>neurological</a:t>
            </a:r>
            <a:r>
              <a:rPr lang="en-US" sz="2000" dirty="0" smtClean="0"/>
              <a:t>, especially lateral deviation of the </a:t>
            </a:r>
            <a:r>
              <a:rPr lang="en-US" sz="2000" dirty="0" smtClean="0">
                <a:hlinkClick r:id="rId14" tooltip="Neck"/>
              </a:rPr>
              <a:t>neck</a:t>
            </a:r>
            <a:r>
              <a:rPr lang="en-US" sz="2000" dirty="0" smtClean="0"/>
              <a:t> and </a:t>
            </a:r>
            <a:r>
              <a:rPr lang="en-US" sz="2000" dirty="0" smtClean="0">
                <a:hlinkClick r:id="rId15" tooltip="Head"/>
              </a:rPr>
              <a:t>head</a:t>
            </a:r>
            <a:r>
              <a:rPr lang="en-US" sz="2000" dirty="0" smtClean="0"/>
              <a:t>.</a:t>
            </a:r>
          </a:p>
          <a:p>
            <a:pPr>
              <a:buFontTx/>
              <a:buChar char="-"/>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err="1" smtClean="0"/>
              <a:t>Listeriosis</a:t>
            </a:r>
            <a:r>
              <a:rPr lang="en-US" b="1" dirty="0" smtClean="0"/>
              <a:t> in animals</a:t>
            </a:r>
            <a:endParaRPr lang="en-US" b="1" dirty="0"/>
          </a:p>
        </p:txBody>
      </p:sp>
      <p:pic>
        <p:nvPicPr>
          <p:cNvPr id="8" name="Content Placeholder 7" descr="Sheep_encephalitic_listeriosis_neck_lateral_deviation.jpg"/>
          <p:cNvPicPr>
            <a:picLocks noGrp="1" noChangeAspect="1"/>
          </p:cNvPicPr>
          <p:nvPr>
            <p:ph sz="half" idx="1"/>
          </p:nvPr>
        </p:nvPicPr>
        <p:blipFill>
          <a:blip r:embed="rId3"/>
          <a:stretch>
            <a:fillRect/>
          </a:stretch>
        </p:blipFill>
        <p:spPr>
          <a:xfrm>
            <a:off x="285720" y="1643051"/>
            <a:ext cx="4210080" cy="4643470"/>
          </a:xfrm>
        </p:spPr>
      </p:pic>
      <p:pic>
        <p:nvPicPr>
          <p:cNvPr id="9" name="Content Placeholder 8" descr="Sheep_encephalitic_listeriosis_head_upper_deviation.jpg"/>
          <p:cNvPicPr>
            <a:picLocks noGrp="1" noChangeAspect="1"/>
          </p:cNvPicPr>
          <p:nvPr>
            <p:ph sz="half" idx="2"/>
          </p:nvPr>
        </p:nvPicPr>
        <p:blipFill>
          <a:blip r:embed="rId4"/>
          <a:stretch>
            <a:fillRect/>
          </a:stretch>
        </p:blipFill>
        <p:spPr>
          <a:xfrm>
            <a:off x="4648200" y="1500175"/>
            <a:ext cx="4038600" cy="4786346"/>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TotalTime>
  <Words>492</Words>
  <Application>Microsoft Office PowerPoint</Application>
  <PresentationFormat>On-screen Show (4:3)</PresentationFormat>
  <Paragraphs>35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 Listeria </vt:lpstr>
      <vt:lpstr>Disease, Epidemiology &amp; pathogenesis</vt:lpstr>
      <vt:lpstr>Disease  &amp;  pathogenesis</vt:lpstr>
      <vt:lpstr>Pathogenesis Virulence factors</vt:lpstr>
      <vt:lpstr>Listeriosis in animals</vt:lpstr>
      <vt:lpstr>Listeriosis in animals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Listeria </dc:title>
  <dc:creator>safa</dc:creator>
  <cp:lastModifiedBy>karim</cp:lastModifiedBy>
  <cp:revision>29</cp:revision>
  <dcterms:created xsi:type="dcterms:W3CDTF">2010-11-21T20:18:38Z</dcterms:created>
  <dcterms:modified xsi:type="dcterms:W3CDTF">2016-01-04T21:05:59Z</dcterms:modified>
</cp:coreProperties>
</file>